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embeddedFontLst>
    <p:embeddedFont>
      <p:font typeface="Economica"/>
      <p:regular r:id="rId13"/>
      <p:bold r:id="rId14"/>
      <p:italic r:id="rId15"/>
      <p:boldItalic r:id="rId16"/>
    </p:embeddedFont>
    <p:embeddedFont>
      <p:font typeface="Open Sans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Economica-regular.fntdata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Economica-italic.fntdata"/><Relationship Id="rId14" Type="http://schemas.openxmlformats.org/officeDocument/2006/relationships/font" Target="fonts/Economica-bold.fntdata"/><Relationship Id="rId17" Type="http://schemas.openxmlformats.org/officeDocument/2006/relationships/font" Target="fonts/OpenSans-regular.fntdata"/><Relationship Id="rId16" Type="http://schemas.openxmlformats.org/officeDocument/2006/relationships/font" Target="fonts/Economica-boldItalic.fntdata"/><Relationship Id="rId5" Type="http://schemas.openxmlformats.org/officeDocument/2006/relationships/slide" Target="slides/slide1.xml"/><Relationship Id="rId19" Type="http://schemas.openxmlformats.org/officeDocument/2006/relationships/font" Target="fonts/OpenSans-italic.fntdata"/><Relationship Id="rId6" Type="http://schemas.openxmlformats.org/officeDocument/2006/relationships/slide" Target="slides/slide2.xml"/><Relationship Id="rId18" Type="http://schemas.openxmlformats.org/officeDocument/2006/relationships/font" Target="fonts/OpenSans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4012" y="756700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1" name="Shape 11"/>
          <p:cNvSpPr/>
          <p:nvPr/>
        </p:nvSpPr>
        <p:spPr>
          <a:xfrm rot="10800000">
            <a:off x="5318350" y="32667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044700" y="1444255"/>
            <a:ext cx="3054600" cy="15371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" name="Shape 53"/>
          <p:cNvSpPr txBox="1"/>
          <p:nvPr>
            <p:ph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flipH="1">
            <a:off x="7595937" y="4602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7" name="Shape 17"/>
          <p:cNvSpPr/>
          <p:nvPr/>
        </p:nvSpPr>
        <p:spPr>
          <a:xfrm flipH="1" rot="10800000">
            <a:off x="466425" y="35583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8" name="Shape 18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" name="Shape 2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311700" y="1399399"/>
            <a:ext cx="2808000" cy="2784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" name="Shape 44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" type="subTitle"/>
          </p:nvPr>
        </p:nvSpPr>
        <p:spPr>
          <a:xfrm>
            <a:off x="265500" y="2769000"/>
            <a:ext cx="4045200" cy="1574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pen Sans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3.png"/><Relationship Id="rId4" Type="http://schemas.openxmlformats.org/officeDocument/2006/relationships/image" Target="../media/image0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7.png"/><Relationship Id="rId4" Type="http://schemas.openxmlformats.org/officeDocument/2006/relationships/image" Target="../media/image0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9.png"/><Relationship Id="rId4" Type="http://schemas.openxmlformats.org/officeDocument/2006/relationships/image" Target="../media/image00.png"/><Relationship Id="rId5" Type="http://schemas.openxmlformats.org/officeDocument/2006/relationships/image" Target="../media/image0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2.jpg"/><Relationship Id="rId4" Type="http://schemas.openxmlformats.org/officeDocument/2006/relationships/image" Target="../media/image0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2.jpg"/><Relationship Id="rId4" Type="http://schemas.openxmlformats.org/officeDocument/2006/relationships/image" Target="../media/image0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2.jpg"/><Relationship Id="rId4" Type="http://schemas.openxmlformats.org/officeDocument/2006/relationships/image" Target="../media/image0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ctrTitle"/>
          </p:nvPr>
        </p:nvSpPr>
        <p:spPr>
          <a:xfrm>
            <a:off x="3044700" y="1517702"/>
            <a:ext cx="3054600" cy="752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38761D"/>
                </a:solidFill>
              </a:rPr>
              <a:t>Guatemala</a:t>
            </a:r>
          </a:p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2746050" y="2012375"/>
            <a:ext cx="3651900" cy="701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Featuring</a:t>
            </a:r>
          </a:p>
          <a:p>
            <a:pPr lvl="0">
              <a:spcBef>
                <a:spcPts val="0"/>
              </a:spcBef>
              <a:buNone/>
            </a:pPr>
            <a:r>
              <a:rPr lang="en" sz="3600"/>
              <a:t> </a:t>
            </a:r>
            <a:r>
              <a:rPr i="1" lang="en" sz="3600">
                <a:solidFill>
                  <a:schemeClr val="accent3"/>
                </a:solidFill>
              </a:rPr>
              <a:t>Ixcanul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i="1">
              <a:solidFill>
                <a:schemeClr val="accent3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1600">
                <a:solidFill>
                  <a:srgbClr val="274E13"/>
                </a:solidFill>
              </a:rPr>
              <a:t>A film portraying the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>
                <a:solidFill>
                  <a:srgbClr val="274E13"/>
                </a:solidFill>
              </a:rPr>
              <a:t> Indigenous people of Guatemala </a:t>
            </a:r>
          </a:p>
        </p:txBody>
      </p:sp>
      <p:pic>
        <p:nvPicPr>
          <p:cNvPr descr="I.VosLogoDesign_FIXED.png"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1375" y="2012374"/>
            <a:ext cx="2559375" cy="2596274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 txBox="1"/>
          <p:nvPr/>
        </p:nvSpPr>
        <p:spPr>
          <a:xfrm>
            <a:off x="3803400" y="3951750"/>
            <a:ext cx="1689600" cy="2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990000"/>
                </a:solidFill>
                <a:latin typeface="Economica"/>
                <a:ea typeface="Economica"/>
                <a:cs typeface="Economica"/>
                <a:sym typeface="Economica"/>
              </a:rPr>
              <a:t>Film. Series</a:t>
            </a:r>
          </a:p>
        </p:txBody>
      </p:sp>
      <p:pic>
        <p:nvPicPr>
          <p:cNvPr descr="quetzal clear background.png" id="66" name="Shape 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42642">
            <a:off x="4267092" y="-119057"/>
            <a:ext cx="3298889" cy="32988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41%</a:t>
            </a:r>
          </a:p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311700" y="3001275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accent4"/>
                </a:solidFill>
              </a:rPr>
              <a:t>Of the population of Guatemala is indigenous</a:t>
            </a:r>
          </a:p>
        </p:txBody>
      </p:sp>
      <p:pic>
        <p:nvPicPr>
          <p:cNvPr descr="quetzal.png"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4524" y="0"/>
            <a:ext cx="1269475" cy="11930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.VosLogoDesign_FIXED.png" id="74" name="Shape 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729050"/>
            <a:ext cx="1193103" cy="1193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4000"/>
              <a:t>First of its kind</a:t>
            </a:r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124875" y="3162000"/>
            <a:ext cx="8875200" cy="1611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>
                <a:solidFill>
                  <a:srgbClr val="93C47D"/>
                </a:solidFill>
              </a:rPr>
              <a:t>F</a:t>
            </a:r>
            <a:r>
              <a:rPr lang="en">
                <a:solidFill>
                  <a:srgbClr val="93C47D"/>
                </a:solidFill>
              </a:rPr>
              <a:t>irst film ever featuring Kaqchikel [</a:t>
            </a:r>
            <a:r>
              <a:rPr lang="en">
                <a:solidFill>
                  <a:srgbClr val="93C47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Cah-chee-KELL]</a:t>
            </a:r>
            <a:r>
              <a:rPr lang="en">
                <a:solidFill>
                  <a:srgbClr val="93C47D"/>
                </a:solidFill>
              </a:rPr>
              <a:t> language of the Mayan family</a:t>
            </a:r>
          </a:p>
          <a:p>
            <a:pPr lvl="0" rtl="0" algn="l">
              <a:spcBef>
                <a:spcPts val="0"/>
              </a:spcBef>
              <a:buNone/>
            </a:pPr>
            <a:r>
              <a:rPr lang="en">
                <a:solidFill>
                  <a:srgbClr val="4A9C26"/>
                </a:solidFill>
              </a:rPr>
              <a:t>F</a:t>
            </a:r>
            <a:r>
              <a:rPr lang="en">
                <a:solidFill>
                  <a:srgbClr val="4A9C26"/>
                </a:solidFill>
              </a:rPr>
              <a:t>irst film that has a cast almost entirely of indigenous actors</a:t>
            </a:r>
            <a:r>
              <a:rPr lang="en">
                <a:solidFill>
                  <a:srgbClr val="38761D"/>
                </a:solidFill>
              </a:rPr>
              <a:t> </a:t>
            </a:r>
          </a:p>
          <a:p>
            <a:pPr lvl="0" algn="l">
              <a:spcBef>
                <a:spcPts val="0"/>
              </a:spcBef>
              <a:buNone/>
            </a:pPr>
            <a:r>
              <a:rPr lang="en">
                <a:solidFill>
                  <a:srgbClr val="3E8320"/>
                </a:solidFill>
              </a:rPr>
              <a:t>F</a:t>
            </a:r>
            <a:r>
              <a:rPr lang="en">
                <a:solidFill>
                  <a:srgbClr val="3E8320"/>
                </a:solidFill>
              </a:rPr>
              <a:t>irst film that portrays indigenous culture as it is and not as foreign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3E832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 indigenous.png" id="85" name="Shape 85"/>
          <p:cNvPicPr preferRelativeResize="0"/>
          <p:nvPr/>
        </p:nvPicPr>
        <p:blipFill rotWithShape="1">
          <a:blip r:embed="rId3">
            <a:alphaModFix/>
          </a:blip>
          <a:srcRect b="-4112" l="-3262" r="12129" t="-4112"/>
          <a:stretch/>
        </p:blipFill>
        <p:spPr>
          <a:xfrm>
            <a:off x="540200" y="-1401500"/>
            <a:ext cx="6811749" cy="10074923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/>
          <p:nvPr/>
        </p:nvSpPr>
        <p:spPr>
          <a:xfrm>
            <a:off x="-189425" y="-80625"/>
            <a:ext cx="1650600" cy="5704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.VosLogoDesign_FIXED.png" id="87" name="Shape 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7295" y="4247674"/>
            <a:ext cx="783198" cy="783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uetzal clear background.png" id="88" name="Shape 8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2454886">
            <a:off x="4048068" y="1018051"/>
            <a:ext cx="1015940" cy="935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 txBox="1"/>
          <p:nvPr>
            <p:ph idx="1" type="subTitle"/>
          </p:nvPr>
        </p:nvSpPr>
        <p:spPr>
          <a:xfrm>
            <a:off x="265500" y="2769000"/>
            <a:ext cx="4045200" cy="1574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ndigenas_ingles.jpg"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" y="0"/>
            <a:ext cx="5269069" cy="63546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/>
          <p:nvPr/>
        </p:nvSpPr>
        <p:spPr>
          <a:xfrm>
            <a:off x="85900" y="1651275"/>
            <a:ext cx="916200" cy="630000"/>
          </a:xfrm>
          <a:prstGeom prst="rect">
            <a:avLst/>
          </a:prstGeom>
          <a:noFill/>
          <a:ln cap="flat" cmpd="sng" w="9525">
            <a:solidFill>
              <a:srgbClr val="99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5268775" y="4027950"/>
            <a:ext cx="458100" cy="801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 txBox="1"/>
          <p:nvPr/>
        </p:nvSpPr>
        <p:spPr>
          <a:xfrm>
            <a:off x="5268775" y="-55550"/>
            <a:ext cx="3825900" cy="48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chemeClr val="lt1"/>
              </a:buClr>
              <a:buSzPct val="100000"/>
              <a:buChar char="●"/>
            </a:pPr>
            <a:r>
              <a:rPr lang="en" sz="2400">
                <a:solidFill>
                  <a:schemeClr val="lt1"/>
                </a:solidFill>
              </a:rPr>
              <a:t>Largest indigenous population of Central America, and largest percentage in one country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</p:txBody>
      </p:sp>
      <p:pic>
        <p:nvPicPr>
          <p:cNvPr descr="quetzal clear background.png" id="99" name="Shape 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908" y="849675"/>
            <a:ext cx="801579" cy="801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 txBox="1"/>
          <p:nvPr>
            <p:ph idx="1" type="subTitle"/>
          </p:nvPr>
        </p:nvSpPr>
        <p:spPr>
          <a:xfrm>
            <a:off x="265500" y="2769000"/>
            <a:ext cx="4045200" cy="1574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ndigenas_ingles.jpg"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" y="0"/>
            <a:ext cx="5269069" cy="635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/>
          <p:nvPr/>
        </p:nvSpPr>
        <p:spPr>
          <a:xfrm>
            <a:off x="85900" y="1651275"/>
            <a:ext cx="916200" cy="630000"/>
          </a:xfrm>
          <a:prstGeom prst="rect">
            <a:avLst/>
          </a:prstGeom>
          <a:noFill/>
          <a:ln cap="flat" cmpd="sng" w="9525">
            <a:solidFill>
              <a:srgbClr val="99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/>
          <p:nvPr/>
        </p:nvSpPr>
        <p:spPr>
          <a:xfrm>
            <a:off x="5268775" y="4027950"/>
            <a:ext cx="458100" cy="801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 txBox="1"/>
          <p:nvPr/>
        </p:nvSpPr>
        <p:spPr>
          <a:xfrm>
            <a:off x="5268775" y="-55550"/>
            <a:ext cx="3825900" cy="48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chemeClr val="lt1"/>
              </a:buClr>
              <a:buSzPct val="100000"/>
              <a:buChar char="●"/>
            </a:pPr>
            <a:r>
              <a:rPr lang="en" sz="2400">
                <a:solidFill>
                  <a:schemeClr val="lt1"/>
                </a:solidFill>
              </a:rPr>
              <a:t>Largest indigenous population of Central America, and largest percentage in one country</a:t>
            </a:r>
          </a:p>
          <a:p>
            <a:pPr indent="-381000" lvl="0" marL="457200" rtl="0">
              <a:spcBef>
                <a:spcPts val="0"/>
              </a:spcBef>
              <a:buClr>
                <a:schemeClr val="lt1"/>
              </a:buClr>
              <a:buSzPct val="100000"/>
              <a:buChar char="●"/>
            </a:pPr>
            <a:r>
              <a:rPr lang="en" sz="2400">
                <a:solidFill>
                  <a:schemeClr val="lt1"/>
                </a:solidFill>
              </a:rPr>
              <a:t>Second largest presence of indigenous people in a single country in all Latin America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4113850" y="3197525"/>
            <a:ext cx="677700" cy="544200"/>
          </a:xfrm>
          <a:prstGeom prst="rect">
            <a:avLst/>
          </a:prstGeom>
          <a:noFill/>
          <a:ln cap="flat" cmpd="sng" w="9525">
            <a:solidFill>
              <a:srgbClr val="99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quetzal clear background.png" id="111" name="Shape 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908" y="849675"/>
            <a:ext cx="801579" cy="801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uetzal clear background.png" id="112" name="Shape 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94328">
            <a:off x="4521832" y="2858600"/>
            <a:ext cx="801580" cy="801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 txBox="1"/>
          <p:nvPr>
            <p:ph idx="1" type="subTitle"/>
          </p:nvPr>
        </p:nvSpPr>
        <p:spPr>
          <a:xfrm>
            <a:off x="265500" y="2769000"/>
            <a:ext cx="4045200" cy="1574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ndigenas_ingles.jpg"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" y="0"/>
            <a:ext cx="5269069" cy="635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/>
          <p:nvPr/>
        </p:nvSpPr>
        <p:spPr>
          <a:xfrm>
            <a:off x="85900" y="1651275"/>
            <a:ext cx="916200" cy="630000"/>
          </a:xfrm>
          <a:prstGeom prst="rect">
            <a:avLst/>
          </a:prstGeom>
          <a:noFill/>
          <a:ln cap="flat" cmpd="sng" w="9525">
            <a:solidFill>
              <a:srgbClr val="99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1" name="Shape 121"/>
          <p:cNvSpPr/>
          <p:nvPr/>
        </p:nvSpPr>
        <p:spPr>
          <a:xfrm>
            <a:off x="5268775" y="4027950"/>
            <a:ext cx="458100" cy="801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2" name="Shape 122"/>
          <p:cNvSpPr txBox="1"/>
          <p:nvPr/>
        </p:nvSpPr>
        <p:spPr>
          <a:xfrm>
            <a:off x="5268775" y="-55550"/>
            <a:ext cx="3825900" cy="48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chemeClr val="lt1"/>
              </a:buClr>
              <a:buSzPct val="100000"/>
              <a:buChar char="●"/>
            </a:pPr>
            <a:r>
              <a:rPr lang="en" sz="2400">
                <a:solidFill>
                  <a:schemeClr val="lt1"/>
                </a:solidFill>
              </a:rPr>
              <a:t>Largest indigenous population of Central America, and largest percentage in one country</a:t>
            </a:r>
          </a:p>
          <a:p>
            <a:pPr indent="-381000" lvl="0" marL="457200" rtl="0">
              <a:spcBef>
                <a:spcPts val="0"/>
              </a:spcBef>
              <a:buClr>
                <a:schemeClr val="lt1"/>
              </a:buClr>
              <a:buSzPct val="100000"/>
              <a:buChar char="●"/>
            </a:pPr>
            <a:r>
              <a:rPr lang="en" sz="2400">
                <a:solidFill>
                  <a:schemeClr val="lt1"/>
                </a:solidFill>
              </a:rPr>
              <a:t>Second largest presence of indigenous people in a single country in all Latin America</a:t>
            </a:r>
          </a:p>
          <a:p>
            <a:pPr indent="-381000" lvl="0" marL="457200" rtl="0">
              <a:spcBef>
                <a:spcPts val="0"/>
              </a:spcBef>
              <a:buClr>
                <a:schemeClr val="lt1"/>
              </a:buClr>
              <a:buSzPct val="100000"/>
              <a:buChar char="●"/>
            </a:pPr>
            <a:r>
              <a:rPr lang="en" sz="2400">
                <a:solidFill>
                  <a:schemeClr val="lt1"/>
                </a:solidFill>
              </a:rPr>
              <a:t>Fourth largest total population in one country in Latin America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123" name="Shape 123"/>
          <p:cNvSpPr/>
          <p:nvPr/>
        </p:nvSpPr>
        <p:spPr>
          <a:xfrm>
            <a:off x="4113850" y="3197525"/>
            <a:ext cx="677700" cy="544200"/>
          </a:xfrm>
          <a:prstGeom prst="rect">
            <a:avLst/>
          </a:prstGeom>
          <a:noFill/>
          <a:ln cap="flat" cmpd="sng" w="9525">
            <a:solidFill>
              <a:srgbClr val="99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/>
          <p:nvPr/>
        </p:nvSpPr>
        <p:spPr>
          <a:xfrm>
            <a:off x="696775" y="973575"/>
            <a:ext cx="744600" cy="544200"/>
          </a:xfrm>
          <a:prstGeom prst="rect">
            <a:avLst/>
          </a:prstGeom>
          <a:noFill/>
          <a:ln cap="flat" cmpd="sng" w="9525">
            <a:solidFill>
              <a:srgbClr val="99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/>
          <p:nvPr/>
        </p:nvSpPr>
        <p:spPr>
          <a:xfrm>
            <a:off x="1549750" y="3601175"/>
            <a:ext cx="564300" cy="490500"/>
          </a:xfrm>
          <a:prstGeom prst="rect">
            <a:avLst/>
          </a:prstGeom>
          <a:noFill/>
          <a:ln cap="flat" cmpd="sng" w="9525">
            <a:solidFill>
              <a:srgbClr val="99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quetzal clear background.png" id="126" name="Shape 1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9449" y="1144674"/>
            <a:ext cx="744600" cy="744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uetzal clear background.png" id="127" name="Shape 1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1624" y="3657075"/>
            <a:ext cx="801599" cy="801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uetzal clear background.png" id="128" name="Shape 1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43383" y="2776499"/>
            <a:ext cx="801579" cy="801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uetzal clear background.png" id="129" name="Shape 1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968775"/>
            <a:ext cx="677700" cy="67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60%    </a:t>
            </a:r>
            <a:r>
              <a:rPr lang="en">
                <a:solidFill>
                  <a:schemeClr val="accent5"/>
                </a:solidFill>
              </a:rPr>
              <a:t>40%</a:t>
            </a:r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311700" y="3279900"/>
            <a:ext cx="3716100" cy="953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Of Guatemalans speak Spanish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x="5043800" y="3220950"/>
            <a:ext cx="3592200" cy="9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Of Guatemalans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 speak Amerindian languages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AKA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The 23 indigenous languages  </a:t>
            </a:r>
          </a:p>
        </p:txBody>
      </p:sp>
      <p:pic>
        <p:nvPicPr>
          <p:cNvPr descr="quetzal clear background.png"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-1339273">
            <a:off x="3261595" y="1190557"/>
            <a:ext cx="2349069" cy="1976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